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5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1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87" r:id="rId17"/>
    <p:sldId id="271" r:id="rId18"/>
    <p:sldId id="269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5" r:id="rId27"/>
    <p:sldId id="288" r:id="rId28"/>
    <p:sldId id="286" r:id="rId29"/>
    <p:sldId id="279" r:id="rId30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84" autoAdjust="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375296187491009E-2"/>
          <c:y val="0.13149428630166521"/>
          <c:w val="0.89625139556442723"/>
          <c:h val="0.72311653537779608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93C8-49DB-A189-5EE685E927A8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93C8-49DB-A189-5EE685E927A8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93C8-49DB-A189-5EE685E927A8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93C8-49DB-A189-5EE685E927A8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9-93C8-49DB-A189-5EE685E927A8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B-93C8-49DB-A189-5EE685E927A8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6</c:v>
                </c:pt>
                <c:pt idx="5">
                  <c:v>11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3C8-49DB-A189-5EE685E92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2972416"/>
        <c:axId val="272974592"/>
      </c:barChart>
      <c:catAx>
        <c:axId val="27297241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8785380859321642"/>
              <c:y val="0.9141763566377346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72974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2974592"/>
        <c:scaling>
          <c:orientation val="minMax"/>
          <c:max val="11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7.9033795880603455E-3"/>
              <c:y val="0.4316590868445375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7297241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CTIS</a:t>
            </a:r>
            <a:r>
              <a:rPr lang="tr-TR" sz="2800" b="1" baseline="0"/>
              <a:t> 186</a:t>
            </a:r>
            <a:r>
              <a:rPr lang="tr-TR" sz="2800" b="1"/>
              <a:t> Letter Grade Distribution</a:t>
            </a:r>
          </a:p>
        </c:rich>
      </c:tx>
      <c:layout>
        <c:manualLayout>
          <c:xMode val="edge"/>
          <c:yMode val="edge"/>
          <c:x val="9.6378836494179498E-2"/>
          <c:y val="3.1198835822655327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7259812742235265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8256-45EE-BADD-697AD47AE48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256-45EE-BADD-697AD47AE48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256-45EE-BADD-697AD47AE48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256-45EE-BADD-697AD47AE48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8256-45EE-BADD-697AD47AE48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8256-45EE-BADD-697AD47AE48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8256-45EE-BADD-697AD47AE48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8256-45EE-BADD-697AD47AE48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8256-45EE-BADD-697AD47AE487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B-8256-45EE-BADD-697AD47AE48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D-8256-45EE-BADD-697AD47AE48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8256-45EE-BADD-697AD47AE487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11-8256-45EE-BADD-697AD47AE487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11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256-45EE-BADD-697AD47AE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3009280"/>
        <c:axId val="273363712"/>
        <c:axId val="0"/>
      </c:bar3DChart>
      <c:catAx>
        <c:axId val="27300928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9636484527"/>
              <c:y val="0.92806279043084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27336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3363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1.6469938730616765E-2"/>
              <c:y val="0.4140647067770462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27300928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943569397486843"/>
          <c:y val="0.14735493560042437"/>
          <c:w val="0.83239533543299449"/>
          <c:h val="0.63588079210600457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Midterm!$B$4:$B$33</c:f>
              <c:strCache>
                <c:ptCount val="30"/>
                <c:pt idx="0">
                  <c:v>Akad</c:v>
                </c:pt>
                <c:pt idx="1">
                  <c:v>Akbulut</c:v>
                </c:pt>
                <c:pt idx="2">
                  <c:v>Aktağ</c:v>
                </c:pt>
                <c:pt idx="3">
                  <c:v>Ayık</c:v>
                </c:pt>
                <c:pt idx="4">
                  <c:v>Başoda</c:v>
                </c:pt>
                <c:pt idx="5">
                  <c:v>Baygın</c:v>
                </c:pt>
                <c:pt idx="6">
                  <c:v>Demirbaş</c:v>
                </c:pt>
                <c:pt idx="7">
                  <c:v>Dereli</c:v>
                </c:pt>
                <c:pt idx="8">
                  <c:v>Dilden</c:v>
                </c:pt>
                <c:pt idx="9">
                  <c:v>Doğanay</c:v>
                </c:pt>
                <c:pt idx="10">
                  <c:v>Dostbey</c:v>
                </c:pt>
                <c:pt idx="11">
                  <c:v>Esmeroğlu</c:v>
                </c:pt>
                <c:pt idx="12">
                  <c:v>Gedar</c:v>
                </c:pt>
                <c:pt idx="13">
                  <c:v>Güllüoğlu</c:v>
                </c:pt>
                <c:pt idx="14">
                  <c:v>Hamed</c:v>
                </c:pt>
                <c:pt idx="15">
                  <c:v>Kalyoncu</c:v>
                </c:pt>
                <c:pt idx="16">
                  <c:v>Koç</c:v>
                </c:pt>
                <c:pt idx="17">
                  <c:v>Kol</c:v>
                </c:pt>
                <c:pt idx="18">
                  <c:v>Kökten</c:v>
                </c:pt>
                <c:pt idx="19">
                  <c:v>Miski</c:v>
                </c:pt>
                <c:pt idx="20">
                  <c:v>Norrısh</c:v>
                </c:pt>
                <c:pt idx="21">
                  <c:v>Oktürk</c:v>
                </c:pt>
                <c:pt idx="22">
                  <c:v>Pınar</c:v>
                </c:pt>
                <c:pt idx="23">
                  <c:v>Sıdar</c:v>
                </c:pt>
                <c:pt idx="24">
                  <c:v>Taşkın</c:v>
                </c:pt>
                <c:pt idx="25">
                  <c:v>Yalçın</c:v>
                </c:pt>
                <c:pt idx="26">
                  <c:v>Yalı</c:v>
                </c:pt>
                <c:pt idx="27">
                  <c:v>Yapıcı</c:v>
                </c:pt>
                <c:pt idx="28">
                  <c:v>Yılmaz</c:v>
                </c:pt>
                <c:pt idx="29">
                  <c:v>Zorkol</c:v>
                </c:pt>
              </c:strCache>
            </c:strRef>
          </c:cat>
          <c:val>
            <c:numRef>
              <c:f>Midterm!$E$4:$E$33</c:f>
              <c:numCache>
                <c:formatCode>#,##0.00</c:formatCode>
                <c:ptCount val="30"/>
                <c:pt idx="0">
                  <c:v>87</c:v>
                </c:pt>
                <c:pt idx="1">
                  <c:v>59</c:v>
                </c:pt>
                <c:pt idx="2">
                  <c:v>92</c:v>
                </c:pt>
                <c:pt idx="3">
                  <c:v>89</c:v>
                </c:pt>
                <c:pt idx="4">
                  <c:v>81.5</c:v>
                </c:pt>
                <c:pt idx="5">
                  <c:v>72</c:v>
                </c:pt>
                <c:pt idx="6">
                  <c:v>101.49999999999999</c:v>
                </c:pt>
                <c:pt idx="7">
                  <c:v>105</c:v>
                </c:pt>
                <c:pt idx="8">
                  <c:v>87.5</c:v>
                </c:pt>
                <c:pt idx="9">
                  <c:v>104.5</c:v>
                </c:pt>
                <c:pt idx="10">
                  <c:v>100</c:v>
                </c:pt>
                <c:pt idx="11">
                  <c:v>105.5</c:v>
                </c:pt>
                <c:pt idx="12">
                  <c:v>91.500000000000014</c:v>
                </c:pt>
                <c:pt idx="13">
                  <c:v>104</c:v>
                </c:pt>
                <c:pt idx="14">
                  <c:v>90.5</c:v>
                </c:pt>
                <c:pt idx="15">
                  <c:v>92.5</c:v>
                </c:pt>
                <c:pt idx="16">
                  <c:v>102.49999999999999</c:v>
                </c:pt>
                <c:pt idx="17">
                  <c:v>104.5</c:v>
                </c:pt>
                <c:pt idx="18">
                  <c:v>79.000000000000014</c:v>
                </c:pt>
                <c:pt idx="19">
                  <c:v>90</c:v>
                </c:pt>
                <c:pt idx="20">
                  <c:v>86</c:v>
                </c:pt>
                <c:pt idx="21">
                  <c:v>83</c:v>
                </c:pt>
                <c:pt idx="22">
                  <c:v>80.5</c:v>
                </c:pt>
                <c:pt idx="23">
                  <c:v>70.5</c:v>
                </c:pt>
                <c:pt idx="24">
                  <c:v>105</c:v>
                </c:pt>
                <c:pt idx="25">
                  <c:v>105.5</c:v>
                </c:pt>
                <c:pt idx="26">
                  <c:v>100.49999999999999</c:v>
                </c:pt>
                <c:pt idx="27">
                  <c:v>84.5</c:v>
                </c:pt>
                <c:pt idx="28">
                  <c:v>93</c:v>
                </c:pt>
                <c:pt idx="2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7D-437F-9E7D-0CEF9B7DCDB0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Midterm!$B$4:$B$33</c:f>
              <c:strCache>
                <c:ptCount val="30"/>
                <c:pt idx="0">
                  <c:v>Akad</c:v>
                </c:pt>
                <c:pt idx="1">
                  <c:v>Akbulut</c:v>
                </c:pt>
                <c:pt idx="2">
                  <c:v>Aktağ</c:v>
                </c:pt>
                <c:pt idx="3">
                  <c:v>Ayık</c:v>
                </c:pt>
                <c:pt idx="4">
                  <c:v>Başoda</c:v>
                </c:pt>
                <c:pt idx="5">
                  <c:v>Baygın</c:v>
                </c:pt>
                <c:pt idx="6">
                  <c:v>Demirbaş</c:v>
                </c:pt>
                <c:pt idx="7">
                  <c:v>Dereli</c:v>
                </c:pt>
                <c:pt idx="8">
                  <c:v>Dilden</c:v>
                </c:pt>
                <c:pt idx="9">
                  <c:v>Doğanay</c:v>
                </c:pt>
                <c:pt idx="10">
                  <c:v>Dostbey</c:v>
                </c:pt>
                <c:pt idx="11">
                  <c:v>Esmeroğlu</c:v>
                </c:pt>
                <c:pt idx="12">
                  <c:v>Gedar</c:v>
                </c:pt>
                <c:pt idx="13">
                  <c:v>Güllüoğlu</c:v>
                </c:pt>
                <c:pt idx="14">
                  <c:v>Hamed</c:v>
                </c:pt>
                <c:pt idx="15">
                  <c:v>Kalyoncu</c:v>
                </c:pt>
                <c:pt idx="16">
                  <c:v>Koç</c:v>
                </c:pt>
                <c:pt idx="17">
                  <c:v>Kol</c:v>
                </c:pt>
                <c:pt idx="18">
                  <c:v>Kökten</c:v>
                </c:pt>
                <c:pt idx="19">
                  <c:v>Miski</c:v>
                </c:pt>
                <c:pt idx="20">
                  <c:v>Norrısh</c:v>
                </c:pt>
                <c:pt idx="21">
                  <c:v>Oktürk</c:v>
                </c:pt>
                <c:pt idx="22">
                  <c:v>Pınar</c:v>
                </c:pt>
                <c:pt idx="23">
                  <c:v>Sıdar</c:v>
                </c:pt>
                <c:pt idx="24">
                  <c:v>Taşkın</c:v>
                </c:pt>
                <c:pt idx="25">
                  <c:v>Yalçın</c:v>
                </c:pt>
                <c:pt idx="26">
                  <c:v>Yalı</c:v>
                </c:pt>
                <c:pt idx="27">
                  <c:v>Yapıcı</c:v>
                </c:pt>
                <c:pt idx="28">
                  <c:v>Yılmaz</c:v>
                </c:pt>
                <c:pt idx="29">
                  <c:v>Zorkol</c:v>
                </c:pt>
              </c:strCache>
            </c:strRef>
          </c:cat>
          <c:val>
            <c:numRef>
              <c:f>Midterm!$I$4:$I$33</c:f>
              <c:numCache>
                <c:formatCode>0.00</c:formatCode>
                <c:ptCount val="30"/>
                <c:pt idx="0">
                  <c:v>72</c:v>
                </c:pt>
                <c:pt idx="1">
                  <c:v>83.999999999999986</c:v>
                </c:pt>
                <c:pt idx="2">
                  <c:v>75.999999999999986</c:v>
                </c:pt>
                <c:pt idx="3">
                  <c:v>75.999999999999986</c:v>
                </c:pt>
                <c:pt idx="4">
                  <c:v>83.999999999999986</c:v>
                </c:pt>
                <c:pt idx="5">
                  <c:v>72</c:v>
                </c:pt>
                <c:pt idx="6">
                  <c:v>96</c:v>
                </c:pt>
                <c:pt idx="7">
                  <c:v>83.999999999999986</c:v>
                </c:pt>
                <c:pt idx="8">
                  <c:v>75.999999999999986</c:v>
                </c:pt>
                <c:pt idx="9">
                  <c:v>83.999999999999986</c:v>
                </c:pt>
                <c:pt idx="10">
                  <c:v>96</c:v>
                </c:pt>
                <c:pt idx="11">
                  <c:v>68</c:v>
                </c:pt>
                <c:pt idx="12">
                  <c:v>96</c:v>
                </c:pt>
                <c:pt idx="13">
                  <c:v>96</c:v>
                </c:pt>
                <c:pt idx="14">
                  <c:v>100</c:v>
                </c:pt>
                <c:pt idx="15">
                  <c:v>83.999999999999986</c:v>
                </c:pt>
                <c:pt idx="16">
                  <c:v>80</c:v>
                </c:pt>
                <c:pt idx="17">
                  <c:v>100</c:v>
                </c:pt>
                <c:pt idx="18">
                  <c:v>88</c:v>
                </c:pt>
                <c:pt idx="19">
                  <c:v>100</c:v>
                </c:pt>
                <c:pt idx="20">
                  <c:v>96</c:v>
                </c:pt>
                <c:pt idx="21">
                  <c:v>80</c:v>
                </c:pt>
                <c:pt idx="22">
                  <c:v>96</c:v>
                </c:pt>
                <c:pt idx="23">
                  <c:v>96</c:v>
                </c:pt>
                <c:pt idx="24">
                  <c:v>88</c:v>
                </c:pt>
                <c:pt idx="25">
                  <c:v>88</c:v>
                </c:pt>
                <c:pt idx="26">
                  <c:v>88</c:v>
                </c:pt>
                <c:pt idx="27">
                  <c:v>83.999999999999986</c:v>
                </c:pt>
                <c:pt idx="28">
                  <c:v>91.999999999999986</c:v>
                </c:pt>
                <c:pt idx="29">
                  <c:v>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7D-437F-9E7D-0CEF9B7DC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73394304"/>
        <c:axId val="273400576"/>
      </c:lineChart>
      <c:catAx>
        <c:axId val="273394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9297543125566995"/>
              <c:y val="0.9300304668373351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73400576"/>
        <c:crosses val="autoZero"/>
        <c:auto val="1"/>
        <c:lblAlgn val="ctr"/>
        <c:lblOffset val="100"/>
        <c:noMultiLvlLbl val="0"/>
      </c:catAx>
      <c:valAx>
        <c:axId val="273400576"/>
        <c:scaling>
          <c:orientation val="minMax"/>
          <c:max val="11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6.368307048053033E-3"/>
              <c:y val="0.383965854016485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73394304"/>
        <c:crosses val="autoZero"/>
        <c:crossBetween val="between"/>
        <c:majorUnit val="10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43777696360556101"/>
          <c:y val="0.67989569928713767"/>
          <c:w val="0.35786365224735051"/>
          <c:h val="6.89860556484360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269712468513319"/>
          <c:y val="6.8344137864646465E-2"/>
          <c:w val="0.69456223315693866"/>
          <c:h val="0.770859001760995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A84-4578-8CC1-CD46269AB73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A84-4578-8CC1-CD46269AB73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A84-4578-8CC1-CD46269AB73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A84-4578-8CC1-CD46269AB73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A84-4578-8CC1-CD46269AB73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A84-4578-8CC1-CD46269AB73C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A84-4578-8CC1-CD46269AB73C}"/>
              </c:ext>
            </c:extLst>
          </c:dPt>
          <c:cat>
            <c:strRef>
              <c:f>Midterm!$B$127:$B$133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Midterm!$C$127:$C$133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9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A84-4578-8CC1-CD46269AB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79820157030891747"/>
          <c:w val="0.84200038052257731"/>
          <c:h val="0.1707693489479675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rgbClr val="001018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4517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3680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8226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3105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38754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57007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9154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49722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2262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48208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9262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36051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8278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8125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91353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357738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07484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985666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907547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630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548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8302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7932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0758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7793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1175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180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47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6/11/2023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2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3.xls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5.xls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6" Type="http://schemas.openxmlformats.org/officeDocument/2006/relationships/chart" Target="../charts/chart4.x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6.xls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>
                <a:latin typeface="Times New Roman" pitchFamily="18" charset="0"/>
              </a:rPr>
              <a:t>Bilkent University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Faculty of Applied Sciences (FAS)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CTIS 186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09</a:t>
            </a:r>
            <a:r>
              <a:rPr lang="en-AU" altLang="tr-TR" sz="1400" dirty="0"/>
              <a:t>/</a:t>
            </a:r>
            <a:r>
              <a:rPr lang="tr-TR" altLang="tr-TR" sz="1400" dirty="0"/>
              <a:t>11</a:t>
            </a:r>
            <a:r>
              <a:rPr lang="en-AU" altLang="tr-TR" sz="1400" dirty="0"/>
              <a:t>/20</a:t>
            </a:r>
            <a:r>
              <a:rPr lang="tr-TR" altLang="tr-TR" sz="1400" dirty="0"/>
              <a:t>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CTIS 186 Statistics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956435"/>
              </p:ext>
            </p:extLst>
          </p:nvPr>
        </p:nvGraphicFramePr>
        <p:xfrm>
          <a:off x="107504" y="157163"/>
          <a:ext cx="8928992" cy="6118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9" name="Worksheet" r:id="rId4" imgW="8477354" imgH="3543368" progId="Excel.Sheet.8">
                  <p:embed/>
                </p:oleObj>
              </mc:Choice>
              <mc:Fallback>
                <p:oleObj name="Worksheet" r:id="rId4" imgW="8477354" imgH="3543368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57163"/>
                        <a:ext cx="8928992" cy="61182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83B2C4-CD71-4C63-A79C-D64485C4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46917"/>
            <a:ext cx="8243887" cy="861803"/>
          </a:xfrm>
        </p:spPr>
        <p:txBody>
          <a:bodyPr/>
          <a:lstStyle/>
          <a:p>
            <a:r>
              <a:rPr lang="tr-TR" dirty="0"/>
              <a:t>Cotinued ...</a:t>
            </a:r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475061"/>
              </p:ext>
            </p:extLst>
          </p:nvPr>
        </p:nvGraphicFramePr>
        <p:xfrm>
          <a:off x="107504" y="908720"/>
          <a:ext cx="8928991" cy="5334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Worksheet" r:id="rId4" imgW="8477354" imgH="3876696" progId="Excel.Sheet.8">
                  <p:embed/>
                </p:oleObj>
              </mc:Choice>
              <mc:Fallback>
                <p:oleObj name="Worksheet" r:id="rId4" imgW="8477354" imgH="3876696" progId="Excel.Sheet.8">
                  <p:embed/>
                  <p:pic>
                    <p:nvPicPr>
                      <p:cNvPr id="1945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908720"/>
                        <a:ext cx="8928991" cy="5334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7884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>
                <a:latin typeface="Times New Roman" panose="02020603050405020304" pitchFamily="18" charset="0"/>
              </a:rPr>
              <a:t>C. C.</a:t>
            </a:r>
            <a:r>
              <a:rPr lang="tr-TR" altLang="en-US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>
                <a:latin typeface="Times New Roman" panose="02020603050405020304" pitchFamily="18" charset="0"/>
              </a:rPr>
              <a:t>1 </a:t>
            </a:r>
            <a:r>
              <a:rPr lang="tr-TR" altLang="en-US" b="1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799261036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1" name="Worksheet" r:id="rId4" imgW="3819380" imgH="628819" progId="Excel.Sheet.8">
                  <p:embed/>
                </p:oleObj>
              </mc:Choice>
              <mc:Fallback>
                <p:oleObj name="Worksheet" r:id="rId4" imgW="3819380" imgH="628819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963350827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9" name="Worksheet" r:id="rId4" imgW="6229347" imgH="3867326" progId="Excel.Sheet.8">
                  <p:embed/>
                </p:oleObj>
              </mc:Choice>
              <mc:Fallback>
                <p:oleObj name="Worksheet" r:id="rId4" imgW="6229347" imgH="386732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517047"/>
              </p:ext>
            </p:extLst>
          </p:nvPr>
        </p:nvGraphicFramePr>
        <p:xfrm>
          <a:off x="251520" y="260648"/>
          <a:ext cx="8784976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561586"/>
              </p:ext>
            </p:extLst>
          </p:nvPr>
        </p:nvGraphicFramePr>
        <p:xfrm>
          <a:off x="179512" y="260648"/>
          <a:ext cx="8784975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673741"/>
              </p:ext>
            </p:extLst>
          </p:nvPr>
        </p:nvGraphicFramePr>
        <p:xfrm>
          <a:off x="107503" y="157162"/>
          <a:ext cx="8856985" cy="6296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164408"/>
              </p:ext>
            </p:extLst>
          </p:nvPr>
        </p:nvGraphicFramePr>
        <p:xfrm>
          <a:off x="179512" y="620713"/>
          <a:ext cx="8856983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6" name="Worksheet" r:id="rId4" imgW="5086268" imgH="3552737" progId="Excel.Sheet.8">
                  <p:embed/>
                </p:oleObj>
              </mc:Choice>
              <mc:Fallback>
                <p:oleObj name="Worksheet" r:id="rId4" imgW="5086268" imgH="35527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620713"/>
                        <a:ext cx="8856983" cy="562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42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 ...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149370"/>
              </p:ext>
            </p:extLst>
          </p:nvPr>
        </p:nvGraphicFramePr>
        <p:xfrm>
          <a:off x="179512" y="620714"/>
          <a:ext cx="8785101" cy="5622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Worksheet" r:id="rId4" imgW="4953101" imgH="3295804" progId="Excel.Sheet.8">
                  <p:embed/>
                </p:oleObj>
              </mc:Choice>
              <mc:Fallback>
                <p:oleObj name="Worksheet" r:id="rId4" imgW="4953101" imgH="3295804" progId="Excel.Sheet.8">
                  <p:embed/>
                  <p:pic>
                    <p:nvPicPr>
                      <p:cNvPr id="2970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620714"/>
                        <a:ext cx="8785101" cy="56229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7377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tr-TR" altLang="tr-TR" sz="140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109041"/>
              </p:ext>
            </p:extLst>
          </p:nvPr>
        </p:nvGraphicFramePr>
        <p:xfrm>
          <a:off x="5084763" y="764704"/>
          <a:ext cx="3670300" cy="53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0" name="Worksheet" r:id="rId4" imgW="2495626" imgH="2047896" progId="Excel.Sheet.8">
                  <p:embed/>
                </p:oleObj>
              </mc:Choice>
              <mc:Fallback>
                <p:oleObj name="Worksheet" r:id="rId4" imgW="2495626" imgH="2047896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764704"/>
                        <a:ext cx="3670300" cy="5328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890739"/>
              </p:ext>
            </p:extLst>
          </p:nvPr>
        </p:nvGraphicFramePr>
        <p:xfrm>
          <a:off x="251521" y="764703"/>
          <a:ext cx="4320480" cy="53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/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>
                <a:latin typeface="Times New Roman" panose="02020603050405020304" pitchFamily="18" charset="0"/>
              </a:rPr>
              <a:t>beyond memorization</a:t>
            </a:r>
            <a:r>
              <a:rPr lang="tr-TR" altLang="en-US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1296</TotalTime>
  <Words>969</Words>
  <Application>Microsoft Office PowerPoint</Application>
  <PresentationFormat>On-screen Show (4:3)</PresentationFormat>
  <Paragraphs>302</Paragraphs>
  <Slides>29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CTIS 186 Statistics</vt:lpstr>
      <vt:lpstr>Performance Grades</vt:lpstr>
      <vt:lpstr>PowerPoint Presentation</vt:lpstr>
      <vt:lpstr>Cotinued ...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Continued ...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Jamel  Chafra</cp:lastModifiedBy>
  <cp:revision>143</cp:revision>
  <dcterms:created xsi:type="dcterms:W3CDTF">2009-11-08T07:48:00Z</dcterms:created>
  <dcterms:modified xsi:type="dcterms:W3CDTF">2023-11-06T12:57:51Z</dcterms:modified>
</cp:coreProperties>
</file>